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3F40D7-D58D-40D0-AA9A-9D1650EEF1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FF78E3A-DDA0-468C-9A8C-6EB54F3F56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7EFD7D-EB15-47BB-9161-E4EEF4647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E7BD5-84FE-4A87-913B-D6A371573DCF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E1E314-E550-4186-A3E1-A09CF2A8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B46D34-C41D-4974-AB1A-7908468B5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08D6-7AC0-4649-A55C-A56053A51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871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A508E2-0C68-4432-A431-887616DD6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6475926-A146-4FE8-B281-5B1765D078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5401C6-FCDE-412E-8829-B982BA8C8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E7BD5-84FE-4A87-913B-D6A371573DCF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9798F9-158D-414F-9C02-EF4DF4D1C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EF2051-1991-40A8-93C9-67C57834B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08D6-7AC0-4649-A55C-A56053A51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6073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C579D4D-7C04-46AC-9EC5-947930318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7675C37-6282-48E1-AF28-793F5C273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C269B6-1E2E-41CE-ACCD-5B1406093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E7BD5-84FE-4A87-913B-D6A371573DCF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06CD5A-B5F0-4EF2-AB30-B91E4C6B8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3E63B1D-56A5-4569-8311-71284FD00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08D6-7AC0-4649-A55C-A56053A51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000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BEFAC-ACC4-4799-9888-419BB44F0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6EC781-21F2-49C4-9F5D-F17FDEDD8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1BA618-FA95-48CA-803D-03877BE1B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E7BD5-84FE-4A87-913B-D6A371573DCF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17A01A-8F50-4F06-BDF7-CC9E80417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732637-819D-400D-8C7C-96AFEBA8F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08D6-7AC0-4649-A55C-A56053A51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2875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477BCA-3882-45FB-AEB2-8E1D3B18B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0FF5CA-E683-4524-B6CA-559E8F037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5CDF16-16A5-4F41-BFA0-FE2A1784E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E7BD5-84FE-4A87-913B-D6A371573DCF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685CEE-BA9F-42E3-8961-ADDB0364E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CC15B4-C610-4CB6-98B2-F672882F8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08D6-7AC0-4649-A55C-A56053A51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954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452690-0FFB-433D-8775-3B0A6C3DC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7C5DA3-4E13-4AD6-A67A-C674E1E0A4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0F1BAD1-CADC-4486-91B5-E7F0724C3D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3926214-4681-4BDB-8CDE-D6AE0D6B2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E7BD5-84FE-4A87-913B-D6A371573DCF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8E76A98-CED0-49C1-898B-4905D42D7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551524C-E703-4C53-A64B-DC39CD80B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08D6-7AC0-4649-A55C-A56053A51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50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C3400E-9EDD-4F29-B754-9F4BBC5E5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88408F-CB27-4C9C-B791-0A19758FE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FC3A4B-AB75-4BF1-8FC2-9571AB59E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C09CD13-1DD2-428A-8DC3-7950058E9E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3FAE808-CFAB-4B29-99DF-E35054621D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E59ADE9-AFF4-4662-AB95-5A46A3820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E7BD5-84FE-4A87-913B-D6A371573DCF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54F88D8-6046-4CD1-9771-6EDBB5731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C8D9C1A-60B6-4463-924B-A476F4080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08D6-7AC0-4649-A55C-A56053A51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624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89FE00-4A65-426C-B6E8-F6F92086E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B121205-962F-429C-9EA6-5B6EE7A34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E7BD5-84FE-4A87-913B-D6A371573DCF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5D8A52D-BE1C-4E7B-880B-894C65868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9F8FDD-4DFE-41C9-85C5-4B6590C34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08D6-7AC0-4649-A55C-A56053A51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6054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5DD9A80-5682-4EA9-8362-FC78FA206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E7BD5-84FE-4A87-913B-D6A371573DCF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16D0D1F-4F61-4EAA-BB10-C0C24A072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45DEC5D-7093-413A-A79F-388231D27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08D6-7AC0-4649-A55C-A56053A51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451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127CC0-4FA5-4AA1-AD88-AE1E6008A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8DA81A-A048-437F-82F2-893305F9E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D4322F1-9C31-44CA-9527-E3166BE608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773D913-6609-48FE-89F8-EDD8D9B30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E7BD5-84FE-4A87-913B-D6A371573DCF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7F0F4B9-79CA-4F7D-9888-18C1E4FFD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6167902-A028-4F04-BA9C-D6A4A0F9D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08D6-7AC0-4649-A55C-A56053A51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8710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883915-0B86-4D39-863F-036908213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A2CB162-C6D6-457E-9A0C-BA8ACD03B8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8A45D43-C380-4C80-9424-97FB6055F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D6BF291-1F45-4AF5-9DE5-5051CA2AF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E7BD5-84FE-4A87-913B-D6A371573DCF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516A53A-17AE-425C-82C3-CFF725C8A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92B1CE-D2C5-4D90-A0A9-2087040B2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08D6-7AC0-4649-A55C-A56053A51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915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96D8858-F784-43A0-A7F5-2895EA559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438C1B4-FC9D-42CE-AB4C-DE261298D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51EF97-B09F-4B8D-88CC-ED0D2EBA3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E7BD5-84FE-4A87-913B-D6A371573DCF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11F147-9849-4305-A095-153CADBA7B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750A6E-A4D4-4D1B-85E2-79F251DA4B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308D6-7AC0-4649-A55C-A56053A51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4919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CDF0FCD0-1E63-4D50-9D47-F457E6A483BA}"/>
              </a:ext>
            </a:extLst>
          </p:cNvPr>
          <p:cNvSpPr/>
          <p:nvPr/>
        </p:nvSpPr>
        <p:spPr>
          <a:xfrm>
            <a:off x="1593487" y="2674242"/>
            <a:ext cx="1604683" cy="6902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accent1"/>
                </a:solidFill>
              </a:rPr>
              <a:t>Trainingstyp</a:t>
            </a:r>
          </a:p>
          <a:p>
            <a:pPr algn="ctr"/>
            <a:r>
              <a:rPr lang="de-DE" sz="1400" dirty="0">
                <a:solidFill>
                  <a:schemeClr val="accent1"/>
                </a:solidFill>
              </a:rPr>
              <a:t>(D)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E778FA7-D2AC-430B-932E-292764CE2D77}"/>
              </a:ext>
            </a:extLst>
          </p:cNvPr>
          <p:cNvSpPr/>
          <p:nvPr/>
        </p:nvSpPr>
        <p:spPr>
          <a:xfrm>
            <a:off x="1595734" y="3925495"/>
            <a:ext cx="1604683" cy="69028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accent1"/>
                </a:solidFill>
              </a:rPr>
              <a:t>Training</a:t>
            </a:r>
          </a:p>
          <a:p>
            <a:pPr algn="ctr"/>
            <a:r>
              <a:rPr lang="de-DE" sz="1400" dirty="0">
                <a:solidFill>
                  <a:schemeClr val="accent1"/>
                </a:solidFill>
              </a:rPr>
              <a:t>(E)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3318B93-8D66-4C72-83F6-036306746747}"/>
              </a:ext>
            </a:extLst>
          </p:cNvPr>
          <p:cNvSpPr/>
          <p:nvPr/>
        </p:nvSpPr>
        <p:spPr>
          <a:xfrm>
            <a:off x="5233149" y="2678724"/>
            <a:ext cx="1604683" cy="6902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accent1"/>
                </a:solidFill>
              </a:rPr>
              <a:t>Ressourcentyp</a:t>
            </a:r>
          </a:p>
          <a:p>
            <a:pPr algn="ctr"/>
            <a:r>
              <a:rPr lang="de-DE" sz="1400" dirty="0">
                <a:solidFill>
                  <a:schemeClr val="accent1"/>
                </a:solidFill>
              </a:rPr>
              <a:t>(R)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305388B-F5F3-46A9-9B4A-C1721073088F}"/>
              </a:ext>
            </a:extLst>
          </p:cNvPr>
          <p:cNvSpPr/>
          <p:nvPr/>
        </p:nvSpPr>
        <p:spPr>
          <a:xfrm>
            <a:off x="5237642" y="3925496"/>
            <a:ext cx="1604683" cy="6902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accent1"/>
                </a:solidFill>
              </a:rPr>
              <a:t>Ressource</a:t>
            </a:r>
          </a:p>
          <a:p>
            <a:pPr algn="ctr"/>
            <a:r>
              <a:rPr lang="de-DE" sz="1400" dirty="0">
                <a:solidFill>
                  <a:schemeClr val="accent1"/>
                </a:solidFill>
              </a:rPr>
              <a:t>(G / P / H)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F1BA879-FAEB-42BC-B436-964C1F2FBEEF}"/>
              </a:ext>
            </a:extLst>
          </p:cNvPr>
          <p:cNvSpPr/>
          <p:nvPr/>
        </p:nvSpPr>
        <p:spPr>
          <a:xfrm>
            <a:off x="8877304" y="3925495"/>
            <a:ext cx="1604683" cy="69028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accent1"/>
                </a:solidFill>
              </a:rPr>
              <a:t>Unterrichtseinheit</a:t>
            </a:r>
          </a:p>
          <a:p>
            <a:pPr algn="ctr"/>
            <a:r>
              <a:rPr lang="de-DE" sz="1400" dirty="0">
                <a:solidFill>
                  <a:schemeClr val="accent1"/>
                </a:solidFill>
              </a:rPr>
              <a:t>(UE)</a:t>
            </a:r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1C87BA5-2778-42E9-A8C4-829F0ADBBCFB}"/>
              </a:ext>
            </a:extLst>
          </p:cNvPr>
          <p:cNvSpPr/>
          <p:nvPr/>
        </p:nvSpPr>
        <p:spPr>
          <a:xfrm>
            <a:off x="8877304" y="2672523"/>
            <a:ext cx="1604683" cy="6902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25" dirty="0">
                <a:solidFill>
                  <a:schemeClr val="accent1"/>
                </a:solidFill>
              </a:rPr>
              <a:t>Unterrichtseinheitstyp</a:t>
            </a:r>
          </a:p>
          <a:p>
            <a:pPr algn="ctr"/>
            <a:r>
              <a:rPr lang="de-DE" sz="1230" dirty="0">
                <a:solidFill>
                  <a:schemeClr val="accent1"/>
                </a:solidFill>
              </a:rPr>
              <a:t>(UD)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44B8A303-527A-4FF6-B9EE-B4146A7EFC6C}"/>
              </a:ext>
            </a:extLst>
          </p:cNvPr>
          <p:cNvSpPr/>
          <p:nvPr/>
        </p:nvSpPr>
        <p:spPr>
          <a:xfrm>
            <a:off x="8875058" y="1417464"/>
            <a:ext cx="1604683" cy="6902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accent1"/>
                </a:solidFill>
              </a:rPr>
              <a:t>Wissensgebiet</a:t>
            </a:r>
          </a:p>
          <a:p>
            <a:pPr algn="ctr"/>
            <a:r>
              <a:rPr lang="de-DE" sz="1400" dirty="0">
                <a:solidFill>
                  <a:schemeClr val="accent1"/>
                </a:solidFill>
              </a:rPr>
              <a:t>(WG)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699D72C-3ED6-4C5E-B2A1-67F17B21BF59}"/>
              </a:ext>
            </a:extLst>
          </p:cNvPr>
          <p:cNvSpPr/>
          <p:nvPr/>
        </p:nvSpPr>
        <p:spPr>
          <a:xfrm>
            <a:off x="5237643" y="5178468"/>
            <a:ext cx="1604683" cy="690283"/>
          </a:xfrm>
          <a:prstGeom prst="rect">
            <a:avLst/>
          </a:prstGeom>
          <a:solidFill>
            <a:srgbClr val="FF99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accent1"/>
                </a:solidFill>
              </a:rPr>
              <a:t>Ort</a:t>
            </a:r>
          </a:p>
          <a:p>
            <a:pPr algn="ctr"/>
            <a:r>
              <a:rPr lang="de-DE" sz="1400" dirty="0">
                <a:solidFill>
                  <a:schemeClr val="accent1"/>
                </a:solidFill>
              </a:rPr>
              <a:t>(F)</a:t>
            </a:r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0AE8B5D-0032-4716-B79E-1F0EAEA34DDC}"/>
              </a:ext>
            </a:extLst>
          </p:cNvPr>
          <p:cNvSpPr/>
          <p:nvPr/>
        </p:nvSpPr>
        <p:spPr>
          <a:xfrm>
            <a:off x="1593486" y="1417463"/>
            <a:ext cx="1604683" cy="6902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accent1"/>
                </a:solidFill>
              </a:rPr>
              <a:t>Trainingsgruppe</a:t>
            </a:r>
          </a:p>
          <a:p>
            <a:pPr algn="ctr"/>
            <a:r>
              <a:rPr lang="de-DE" sz="1400" dirty="0">
                <a:solidFill>
                  <a:schemeClr val="accent1"/>
                </a:solidFill>
              </a:rPr>
              <a:t>(L)</a:t>
            </a:r>
          </a:p>
        </p:txBody>
      </p: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4D1359AF-DA27-450E-B18E-21F4CFDC1F27}"/>
              </a:ext>
            </a:extLst>
          </p:cNvPr>
          <p:cNvCxnSpPr>
            <a:stCxn id="12" idx="2"/>
            <a:endCxn id="4" idx="0"/>
          </p:cNvCxnSpPr>
          <p:nvPr/>
        </p:nvCxnSpPr>
        <p:spPr>
          <a:xfrm>
            <a:off x="2395828" y="2107746"/>
            <a:ext cx="1" cy="56649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D9C9FB67-D90D-49D8-B6F9-23D7E410E0F1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2395829" y="3364525"/>
            <a:ext cx="2247" cy="56097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83A8E672-8F4A-43D3-9DD0-E51E11D8B0AB}"/>
              </a:ext>
            </a:extLst>
          </p:cNvPr>
          <p:cNvCxnSpPr>
            <a:stCxn id="10" idx="2"/>
            <a:endCxn id="9" idx="0"/>
          </p:cNvCxnSpPr>
          <p:nvPr/>
        </p:nvCxnSpPr>
        <p:spPr>
          <a:xfrm>
            <a:off x="9677400" y="2107747"/>
            <a:ext cx="2246" cy="56477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EB62AE08-D849-43C7-81C7-F9127A235503}"/>
              </a:ext>
            </a:extLst>
          </p:cNvPr>
          <p:cNvCxnSpPr>
            <a:stCxn id="9" idx="2"/>
            <a:endCxn id="8" idx="0"/>
          </p:cNvCxnSpPr>
          <p:nvPr/>
        </p:nvCxnSpPr>
        <p:spPr>
          <a:xfrm>
            <a:off x="9679646" y="3362806"/>
            <a:ext cx="0" cy="56268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Verbinder: gewinkelt 29">
            <a:extLst>
              <a:ext uri="{FF2B5EF4-FFF2-40B4-BE49-F238E27FC236}">
                <a16:creationId xmlns:a16="http://schemas.microsoft.com/office/drawing/2014/main" id="{4ADE5403-FB50-4D24-969A-1F3FE28C2D4C}"/>
              </a:ext>
            </a:extLst>
          </p:cNvPr>
          <p:cNvCxnSpPr>
            <a:stCxn id="5" idx="2"/>
            <a:endCxn id="11" idx="1"/>
          </p:cNvCxnSpPr>
          <p:nvPr/>
        </p:nvCxnSpPr>
        <p:spPr>
          <a:xfrm rot="16200000" flipH="1">
            <a:off x="3363943" y="3649910"/>
            <a:ext cx="907832" cy="2839567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1" name="Textfeld 30">
            <a:extLst>
              <a:ext uri="{FF2B5EF4-FFF2-40B4-BE49-F238E27FC236}">
                <a16:creationId xmlns:a16="http://schemas.microsoft.com/office/drawing/2014/main" id="{7AD51F44-CDD4-49B2-8FFD-DD6DBDB5E156}"/>
              </a:ext>
            </a:extLst>
          </p:cNvPr>
          <p:cNvSpPr txBox="1"/>
          <p:nvPr/>
        </p:nvSpPr>
        <p:spPr>
          <a:xfrm>
            <a:off x="2350393" y="2257351"/>
            <a:ext cx="9460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003 gehört zu 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6A216F87-FDDF-437F-985E-CC96E95E3970}"/>
              </a:ext>
            </a:extLst>
          </p:cNvPr>
          <p:cNvSpPr txBox="1"/>
          <p:nvPr/>
        </p:nvSpPr>
        <p:spPr>
          <a:xfrm>
            <a:off x="1597254" y="2260321"/>
            <a:ext cx="8435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003 umfasst</a:t>
            </a:r>
          </a:p>
        </p:txBody>
      </p: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55937BC9-FE06-437B-8D9C-D205ACAEB983}"/>
              </a:ext>
            </a:extLst>
          </p:cNvPr>
          <p:cNvCxnSpPr>
            <a:stCxn id="11" idx="0"/>
            <a:endCxn id="7" idx="2"/>
          </p:cNvCxnSpPr>
          <p:nvPr/>
        </p:nvCxnSpPr>
        <p:spPr>
          <a:xfrm flipH="1" flipV="1">
            <a:off x="6039984" y="4615779"/>
            <a:ext cx="1" cy="56268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5EA17074-5790-47B1-B54F-DCF78DBDF566}"/>
              </a:ext>
            </a:extLst>
          </p:cNvPr>
          <p:cNvCxnSpPr>
            <a:stCxn id="7" idx="0"/>
            <a:endCxn id="6" idx="2"/>
          </p:cNvCxnSpPr>
          <p:nvPr/>
        </p:nvCxnSpPr>
        <p:spPr>
          <a:xfrm flipH="1" flipV="1">
            <a:off x="6035491" y="3369007"/>
            <a:ext cx="4493" cy="55648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Rechteck 26">
            <a:extLst>
              <a:ext uri="{FF2B5EF4-FFF2-40B4-BE49-F238E27FC236}">
                <a16:creationId xmlns:a16="http://schemas.microsoft.com/office/drawing/2014/main" id="{58D9F8EA-51CF-47AF-828F-899E74DD4895}"/>
              </a:ext>
            </a:extLst>
          </p:cNvPr>
          <p:cNvSpPr/>
          <p:nvPr/>
        </p:nvSpPr>
        <p:spPr>
          <a:xfrm>
            <a:off x="5235396" y="1417465"/>
            <a:ext cx="1604683" cy="6902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accent1"/>
                </a:solidFill>
              </a:rPr>
              <a:t>Ressourcenart</a:t>
            </a:r>
          </a:p>
          <a:p>
            <a:pPr algn="ctr"/>
            <a:r>
              <a:rPr lang="de-DE" sz="1400" dirty="0">
                <a:solidFill>
                  <a:schemeClr val="accent1"/>
                </a:solidFill>
              </a:rPr>
              <a:t>(9A)</a:t>
            </a:r>
          </a:p>
        </p:txBody>
      </p: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6C8AF42D-DDFD-40BC-B161-DA2E3CAA2041}"/>
              </a:ext>
            </a:extLst>
          </p:cNvPr>
          <p:cNvCxnSpPr>
            <a:stCxn id="6" idx="0"/>
            <a:endCxn id="27" idx="2"/>
          </p:cNvCxnSpPr>
          <p:nvPr/>
        </p:nvCxnSpPr>
        <p:spPr>
          <a:xfrm flipV="1">
            <a:off x="6035491" y="2107748"/>
            <a:ext cx="2247" cy="57097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7" name="Textfeld 36">
            <a:extLst>
              <a:ext uri="{FF2B5EF4-FFF2-40B4-BE49-F238E27FC236}">
                <a16:creationId xmlns:a16="http://schemas.microsoft.com/office/drawing/2014/main" id="{E0B272FD-14AF-4741-A800-4921E94B0CB0}"/>
              </a:ext>
            </a:extLst>
          </p:cNvPr>
          <p:cNvSpPr txBox="1"/>
          <p:nvPr/>
        </p:nvSpPr>
        <p:spPr>
          <a:xfrm>
            <a:off x="5990055" y="2266315"/>
            <a:ext cx="9460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003 gehört zu 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9C6A154D-F9E8-4475-8198-83120820968D}"/>
              </a:ext>
            </a:extLst>
          </p:cNvPr>
          <p:cNvSpPr txBox="1"/>
          <p:nvPr/>
        </p:nvSpPr>
        <p:spPr>
          <a:xfrm>
            <a:off x="5252499" y="2266315"/>
            <a:ext cx="8435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003 umfasst</a:t>
            </a:r>
          </a:p>
        </p:txBody>
      </p:sp>
      <p:cxnSp>
        <p:nvCxnSpPr>
          <p:cNvPr id="53" name="Gerade Verbindung mit Pfeil 52">
            <a:extLst>
              <a:ext uri="{FF2B5EF4-FFF2-40B4-BE49-F238E27FC236}">
                <a16:creationId xmlns:a16="http://schemas.microsoft.com/office/drawing/2014/main" id="{134085B7-F101-4940-A4CC-AA8979788499}"/>
              </a:ext>
            </a:extLst>
          </p:cNvPr>
          <p:cNvCxnSpPr>
            <a:stCxn id="7" idx="3"/>
            <a:endCxn id="8" idx="1"/>
          </p:cNvCxnSpPr>
          <p:nvPr/>
        </p:nvCxnSpPr>
        <p:spPr>
          <a:xfrm flipV="1">
            <a:off x="6842325" y="4270637"/>
            <a:ext cx="2034979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mit Pfeil 54">
            <a:extLst>
              <a:ext uri="{FF2B5EF4-FFF2-40B4-BE49-F238E27FC236}">
                <a16:creationId xmlns:a16="http://schemas.microsoft.com/office/drawing/2014/main" id="{EC21F2C2-2C0E-439C-A72C-B0545A9873A0}"/>
              </a:ext>
            </a:extLst>
          </p:cNvPr>
          <p:cNvCxnSpPr>
            <a:stCxn id="6" idx="3"/>
            <a:endCxn id="9" idx="1"/>
          </p:cNvCxnSpPr>
          <p:nvPr/>
        </p:nvCxnSpPr>
        <p:spPr>
          <a:xfrm flipV="1">
            <a:off x="6837832" y="3017665"/>
            <a:ext cx="2039472" cy="62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>
            <a:extLst>
              <a:ext uri="{FF2B5EF4-FFF2-40B4-BE49-F238E27FC236}">
                <a16:creationId xmlns:a16="http://schemas.microsoft.com/office/drawing/2014/main" id="{79B3FB3A-91BF-4BA1-90C6-9C0116B0009F}"/>
              </a:ext>
            </a:extLst>
          </p:cNvPr>
          <p:cNvCxnSpPr>
            <a:stCxn id="7" idx="3"/>
            <a:endCxn id="9" idx="1"/>
          </p:cNvCxnSpPr>
          <p:nvPr/>
        </p:nvCxnSpPr>
        <p:spPr>
          <a:xfrm flipV="1">
            <a:off x="6842325" y="3017665"/>
            <a:ext cx="2034979" cy="125297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>
            <a:extLst>
              <a:ext uri="{FF2B5EF4-FFF2-40B4-BE49-F238E27FC236}">
                <a16:creationId xmlns:a16="http://schemas.microsoft.com/office/drawing/2014/main" id="{9F584480-C9C0-4737-97BA-2916D81C9BBF}"/>
              </a:ext>
            </a:extLst>
          </p:cNvPr>
          <p:cNvCxnSpPr>
            <a:stCxn id="4" idx="3"/>
            <a:endCxn id="6" idx="1"/>
          </p:cNvCxnSpPr>
          <p:nvPr/>
        </p:nvCxnSpPr>
        <p:spPr>
          <a:xfrm>
            <a:off x="3198170" y="3019384"/>
            <a:ext cx="2034979" cy="448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>
            <a:extLst>
              <a:ext uri="{FF2B5EF4-FFF2-40B4-BE49-F238E27FC236}">
                <a16:creationId xmlns:a16="http://schemas.microsoft.com/office/drawing/2014/main" id="{D02BC552-F924-4CBF-ACB2-9EE84C59F715}"/>
              </a:ext>
            </a:extLst>
          </p:cNvPr>
          <p:cNvCxnSpPr>
            <a:stCxn id="5" idx="3"/>
            <a:endCxn id="7" idx="1"/>
          </p:cNvCxnSpPr>
          <p:nvPr/>
        </p:nvCxnSpPr>
        <p:spPr>
          <a:xfrm>
            <a:off x="3200417" y="4270637"/>
            <a:ext cx="2037225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mit Pfeil 62">
            <a:extLst>
              <a:ext uri="{FF2B5EF4-FFF2-40B4-BE49-F238E27FC236}">
                <a16:creationId xmlns:a16="http://schemas.microsoft.com/office/drawing/2014/main" id="{8922ABFF-5335-44E1-B861-10AE951A3D80}"/>
              </a:ext>
            </a:extLst>
          </p:cNvPr>
          <p:cNvCxnSpPr>
            <a:stCxn id="5" idx="3"/>
            <a:endCxn id="6" idx="1"/>
          </p:cNvCxnSpPr>
          <p:nvPr/>
        </p:nvCxnSpPr>
        <p:spPr>
          <a:xfrm flipV="1">
            <a:off x="3200417" y="3023866"/>
            <a:ext cx="2032732" cy="124677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4" name="Textfeld 63">
            <a:extLst>
              <a:ext uri="{FF2B5EF4-FFF2-40B4-BE49-F238E27FC236}">
                <a16:creationId xmlns:a16="http://schemas.microsoft.com/office/drawing/2014/main" id="{DECA0652-B3E6-44D7-A6FD-947EFE3403BA}"/>
              </a:ext>
            </a:extLst>
          </p:cNvPr>
          <p:cNvSpPr txBox="1"/>
          <p:nvPr/>
        </p:nvSpPr>
        <p:spPr>
          <a:xfrm>
            <a:off x="930243" y="3521105"/>
            <a:ext cx="151195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020 ist Spezialisierung von</a:t>
            </a: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AE5F737B-CC96-4D65-A9FB-B70D30A9C874}"/>
              </a:ext>
            </a:extLst>
          </p:cNvPr>
          <p:cNvSpPr txBox="1"/>
          <p:nvPr/>
        </p:nvSpPr>
        <p:spPr>
          <a:xfrm>
            <a:off x="2350393" y="3519140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020 ist Verallgemeinerung </a:t>
            </a:r>
          </a:p>
          <a:p>
            <a:r>
              <a:rPr lang="de-DE" sz="900" dirty="0">
                <a:solidFill>
                  <a:schemeClr val="accent1"/>
                </a:solidFill>
              </a:rPr>
              <a:t>von</a:t>
            </a:r>
          </a:p>
        </p:txBody>
      </p:sp>
      <p:sp>
        <p:nvSpPr>
          <p:cNvPr id="66" name="Textfeld 65">
            <a:extLst>
              <a:ext uri="{FF2B5EF4-FFF2-40B4-BE49-F238E27FC236}">
                <a16:creationId xmlns:a16="http://schemas.microsoft.com/office/drawing/2014/main" id="{C6E76F2D-4B2E-4E23-AABE-F3F9F783C493}"/>
              </a:ext>
            </a:extLst>
          </p:cNvPr>
          <p:cNvSpPr txBox="1"/>
          <p:nvPr/>
        </p:nvSpPr>
        <p:spPr>
          <a:xfrm rot="19684419">
            <a:off x="3555291" y="3480530"/>
            <a:ext cx="11320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053 benötigt noch</a:t>
            </a:r>
          </a:p>
        </p:txBody>
      </p:sp>
      <p:sp>
        <p:nvSpPr>
          <p:cNvPr id="67" name="Textfeld 66">
            <a:extLst>
              <a:ext uri="{FF2B5EF4-FFF2-40B4-BE49-F238E27FC236}">
                <a16:creationId xmlns:a16="http://schemas.microsoft.com/office/drawing/2014/main" id="{84D02872-1233-4BBF-8C6B-A893FD557CD0}"/>
              </a:ext>
            </a:extLst>
          </p:cNvPr>
          <p:cNvSpPr txBox="1"/>
          <p:nvPr/>
        </p:nvSpPr>
        <p:spPr>
          <a:xfrm rot="19684835">
            <a:off x="3506052" y="3585061"/>
            <a:ext cx="158889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053 wird noch benötigt von </a:t>
            </a: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AFD3CEF2-552A-448C-92EC-88E46E63B0FA}"/>
              </a:ext>
            </a:extLst>
          </p:cNvPr>
          <p:cNvSpPr txBox="1"/>
          <p:nvPr/>
        </p:nvSpPr>
        <p:spPr>
          <a:xfrm>
            <a:off x="3844796" y="4072057"/>
            <a:ext cx="77296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023 belegt</a:t>
            </a:r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263B8029-E206-4107-A6EE-4912C6B37395}"/>
              </a:ext>
            </a:extLst>
          </p:cNvPr>
          <p:cNvSpPr txBox="1"/>
          <p:nvPr/>
        </p:nvSpPr>
        <p:spPr>
          <a:xfrm>
            <a:off x="3613979" y="4250971"/>
            <a:ext cx="122982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023 wird belegt von </a:t>
            </a: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B5A12D6A-E881-497D-A07F-3841BAA200DF}"/>
              </a:ext>
            </a:extLst>
          </p:cNvPr>
          <p:cNvSpPr txBox="1"/>
          <p:nvPr/>
        </p:nvSpPr>
        <p:spPr>
          <a:xfrm>
            <a:off x="3775633" y="2805839"/>
            <a:ext cx="87556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022 benötigt</a:t>
            </a:r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9387BC8B-2AF6-42D9-B707-0868615E3F29}"/>
              </a:ext>
            </a:extLst>
          </p:cNvPr>
          <p:cNvSpPr txBox="1"/>
          <p:nvPr/>
        </p:nvSpPr>
        <p:spPr>
          <a:xfrm>
            <a:off x="3549451" y="3038153"/>
            <a:ext cx="133241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022 wird benötigt von </a:t>
            </a:r>
          </a:p>
        </p:txBody>
      </p:sp>
      <p:sp>
        <p:nvSpPr>
          <p:cNvPr id="72" name="Textfeld 71">
            <a:extLst>
              <a:ext uri="{FF2B5EF4-FFF2-40B4-BE49-F238E27FC236}">
                <a16:creationId xmlns:a16="http://schemas.microsoft.com/office/drawing/2014/main" id="{37BD598F-1F9A-4F85-A3F0-AE2121C4556A}"/>
              </a:ext>
            </a:extLst>
          </p:cNvPr>
          <p:cNvSpPr txBox="1"/>
          <p:nvPr/>
        </p:nvSpPr>
        <p:spPr>
          <a:xfrm>
            <a:off x="3249434" y="5322435"/>
            <a:ext cx="113685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024 findet statt in </a:t>
            </a:r>
          </a:p>
        </p:txBody>
      </p:sp>
      <p:sp>
        <p:nvSpPr>
          <p:cNvPr id="73" name="Textfeld 72">
            <a:extLst>
              <a:ext uri="{FF2B5EF4-FFF2-40B4-BE49-F238E27FC236}">
                <a16:creationId xmlns:a16="http://schemas.microsoft.com/office/drawing/2014/main" id="{FB97BA39-F1A7-4641-839A-83E7E077E358}"/>
              </a:ext>
            </a:extLst>
          </p:cNvPr>
          <p:cNvSpPr txBox="1"/>
          <p:nvPr/>
        </p:nvSpPr>
        <p:spPr>
          <a:xfrm>
            <a:off x="3361103" y="5508442"/>
            <a:ext cx="9509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024 ist Ort für </a:t>
            </a:r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7D5C3A8F-1589-42E4-874F-3754BFDC0D94}"/>
              </a:ext>
            </a:extLst>
          </p:cNvPr>
          <p:cNvSpPr txBox="1"/>
          <p:nvPr/>
        </p:nvSpPr>
        <p:spPr>
          <a:xfrm>
            <a:off x="4591191" y="3576254"/>
            <a:ext cx="151195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020 ist Spezialisierung von</a:t>
            </a:r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615FC8C6-DB73-4161-B9DA-197654D8DAC3}"/>
              </a:ext>
            </a:extLst>
          </p:cNvPr>
          <p:cNvSpPr txBox="1"/>
          <p:nvPr/>
        </p:nvSpPr>
        <p:spPr>
          <a:xfrm>
            <a:off x="5999652" y="3564452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020 ist Verallgemeinerung </a:t>
            </a:r>
          </a:p>
          <a:p>
            <a:r>
              <a:rPr lang="de-DE" sz="900" dirty="0">
                <a:solidFill>
                  <a:schemeClr val="accent1"/>
                </a:solidFill>
              </a:rPr>
              <a:t>von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32AC90E3-45D2-4C99-8794-1FF138AD1F4F}"/>
              </a:ext>
            </a:extLst>
          </p:cNvPr>
          <p:cNvSpPr txBox="1"/>
          <p:nvPr/>
        </p:nvSpPr>
        <p:spPr>
          <a:xfrm>
            <a:off x="5259642" y="4781707"/>
            <a:ext cx="8435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003 umfasst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F9566E56-667E-48D7-8DD7-6F6F8CC865A3}"/>
              </a:ext>
            </a:extLst>
          </p:cNvPr>
          <p:cNvSpPr txBox="1"/>
          <p:nvPr/>
        </p:nvSpPr>
        <p:spPr>
          <a:xfrm>
            <a:off x="5990673" y="4780662"/>
            <a:ext cx="9460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003 gehört zu </a:t>
            </a:r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2E132664-66EA-45C4-A68A-1D84C591AF1F}"/>
              </a:ext>
            </a:extLst>
          </p:cNvPr>
          <p:cNvSpPr txBox="1"/>
          <p:nvPr/>
        </p:nvSpPr>
        <p:spPr>
          <a:xfrm>
            <a:off x="7419787" y="2805839"/>
            <a:ext cx="87556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022 benötigt</a:t>
            </a:r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68FFC135-B074-4BE4-8B8B-045A15881BEC}"/>
              </a:ext>
            </a:extLst>
          </p:cNvPr>
          <p:cNvSpPr txBox="1"/>
          <p:nvPr/>
        </p:nvSpPr>
        <p:spPr>
          <a:xfrm>
            <a:off x="7189114" y="3048046"/>
            <a:ext cx="133241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022 wird benötigt von </a:t>
            </a:r>
          </a:p>
        </p:txBody>
      </p:sp>
      <p:sp>
        <p:nvSpPr>
          <p:cNvPr id="80" name="Textfeld 79">
            <a:extLst>
              <a:ext uri="{FF2B5EF4-FFF2-40B4-BE49-F238E27FC236}">
                <a16:creationId xmlns:a16="http://schemas.microsoft.com/office/drawing/2014/main" id="{2DC972FB-A14E-4CF3-835F-87ACA439F39D}"/>
              </a:ext>
            </a:extLst>
          </p:cNvPr>
          <p:cNvSpPr txBox="1"/>
          <p:nvPr/>
        </p:nvSpPr>
        <p:spPr>
          <a:xfrm>
            <a:off x="7474426" y="4065304"/>
            <a:ext cx="77296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023 belegt</a:t>
            </a:r>
          </a:p>
        </p:txBody>
      </p:sp>
      <p:sp>
        <p:nvSpPr>
          <p:cNvPr id="81" name="Textfeld 80">
            <a:extLst>
              <a:ext uri="{FF2B5EF4-FFF2-40B4-BE49-F238E27FC236}">
                <a16:creationId xmlns:a16="http://schemas.microsoft.com/office/drawing/2014/main" id="{377CC89E-ED44-45E5-A771-7D89C8B6461C}"/>
              </a:ext>
            </a:extLst>
          </p:cNvPr>
          <p:cNvSpPr txBox="1"/>
          <p:nvPr/>
        </p:nvSpPr>
        <p:spPr>
          <a:xfrm>
            <a:off x="7236164" y="4255386"/>
            <a:ext cx="122982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023 wird belegt von </a:t>
            </a:r>
          </a:p>
        </p:txBody>
      </p:sp>
      <p:sp>
        <p:nvSpPr>
          <p:cNvPr id="82" name="Textfeld 81">
            <a:extLst>
              <a:ext uri="{FF2B5EF4-FFF2-40B4-BE49-F238E27FC236}">
                <a16:creationId xmlns:a16="http://schemas.microsoft.com/office/drawing/2014/main" id="{58049682-573B-4038-8707-01F3AB6DA434}"/>
              </a:ext>
            </a:extLst>
          </p:cNvPr>
          <p:cNvSpPr txBox="1"/>
          <p:nvPr/>
        </p:nvSpPr>
        <p:spPr>
          <a:xfrm>
            <a:off x="8907744" y="2261093"/>
            <a:ext cx="8435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003 umfasst</a:t>
            </a:r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2B4F394B-48A6-4E15-A1ED-D8E988FF77FA}"/>
              </a:ext>
            </a:extLst>
          </p:cNvPr>
          <p:cNvSpPr txBox="1"/>
          <p:nvPr/>
        </p:nvSpPr>
        <p:spPr>
          <a:xfrm>
            <a:off x="9639688" y="2257351"/>
            <a:ext cx="9460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003 gehört zu </a:t>
            </a:r>
          </a:p>
        </p:txBody>
      </p:sp>
      <p:sp>
        <p:nvSpPr>
          <p:cNvPr id="84" name="Textfeld 83">
            <a:extLst>
              <a:ext uri="{FF2B5EF4-FFF2-40B4-BE49-F238E27FC236}">
                <a16:creationId xmlns:a16="http://schemas.microsoft.com/office/drawing/2014/main" id="{1BF6FFA4-BB37-44C7-BEBF-A8B04F24A0F1}"/>
              </a:ext>
            </a:extLst>
          </p:cNvPr>
          <p:cNvSpPr txBox="1"/>
          <p:nvPr/>
        </p:nvSpPr>
        <p:spPr>
          <a:xfrm>
            <a:off x="8247395" y="3532224"/>
            <a:ext cx="153760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892 ist Spezialisierung von </a:t>
            </a:r>
          </a:p>
        </p:txBody>
      </p:sp>
      <p:sp>
        <p:nvSpPr>
          <p:cNvPr id="85" name="Textfeld 84">
            <a:extLst>
              <a:ext uri="{FF2B5EF4-FFF2-40B4-BE49-F238E27FC236}">
                <a16:creationId xmlns:a16="http://schemas.microsoft.com/office/drawing/2014/main" id="{94726339-F18B-48FF-AD86-28B2826DE207}"/>
              </a:ext>
            </a:extLst>
          </p:cNvPr>
          <p:cNvSpPr txBox="1"/>
          <p:nvPr/>
        </p:nvSpPr>
        <p:spPr>
          <a:xfrm>
            <a:off x="9626783" y="3532224"/>
            <a:ext cx="170591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892 ist Verallgemeinerung von</a:t>
            </a:r>
          </a:p>
        </p:txBody>
      </p:sp>
      <p:sp>
        <p:nvSpPr>
          <p:cNvPr id="86" name="Textfeld 85">
            <a:extLst>
              <a:ext uri="{FF2B5EF4-FFF2-40B4-BE49-F238E27FC236}">
                <a16:creationId xmlns:a16="http://schemas.microsoft.com/office/drawing/2014/main" id="{5760FF29-A228-4177-9830-7C309935F0AA}"/>
              </a:ext>
            </a:extLst>
          </p:cNvPr>
          <p:cNvSpPr txBox="1"/>
          <p:nvPr/>
        </p:nvSpPr>
        <p:spPr>
          <a:xfrm rot="19684419">
            <a:off x="7285055" y="3435439"/>
            <a:ext cx="11320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A 053 benötigt noch</a:t>
            </a:r>
          </a:p>
        </p:txBody>
      </p:sp>
      <p:sp>
        <p:nvSpPr>
          <p:cNvPr id="87" name="Textfeld 86">
            <a:extLst>
              <a:ext uri="{FF2B5EF4-FFF2-40B4-BE49-F238E27FC236}">
                <a16:creationId xmlns:a16="http://schemas.microsoft.com/office/drawing/2014/main" id="{1A5B9D2D-64E9-447F-AD5C-57383A122153}"/>
              </a:ext>
            </a:extLst>
          </p:cNvPr>
          <p:cNvSpPr txBox="1"/>
          <p:nvPr/>
        </p:nvSpPr>
        <p:spPr>
          <a:xfrm rot="19684835">
            <a:off x="7316374" y="3480530"/>
            <a:ext cx="158889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chemeClr val="accent1"/>
                </a:solidFill>
              </a:rPr>
              <a:t>B 053 wird noch benötigt von </a:t>
            </a:r>
          </a:p>
        </p:txBody>
      </p:sp>
      <p:pic>
        <p:nvPicPr>
          <p:cNvPr id="54" name="Grafik 53" descr="Aktualisieren von RTL">
            <a:extLst>
              <a:ext uri="{FF2B5EF4-FFF2-40B4-BE49-F238E27FC236}">
                <a16:creationId xmlns:a16="http://schemas.microsoft.com/office/drawing/2014/main" id="{CD97EDB6-D34F-40D6-BE4E-F56E425B3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318038">
            <a:off x="2856402" y="1099918"/>
            <a:ext cx="647677" cy="647677"/>
          </a:xfrm>
          <a:prstGeom prst="rect">
            <a:avLst/>
          </a:prstGeom>
        </p:spPr>
      </p:pic>
      <p:pic>
        <p:nvPicPr>
          <p:cNvPr id="56" name="Grafik 55" descr="Aktualisieren von RTL">
            <a:extLst>
              <a:ext uri="{FF2B5EF4-FFF2-40B4-BE49-F238E27FC236}">
                <a16:creationId xmlns:a16="http://schemas.microsoft.com/office/drawing/2014/main" id="{61549E07-3578-46FE-8EE5-2ED4EAC0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318038">
            <a:off x="10153654" y="1089883"/>
            <a:ext cx="647677" cy="647677"/>
          </a:xfrm>
          <a:prstGeom prst="rect">
            <a:avLst/>
          </a:prstGeom>
        </p:spPr>
      </p:pic>
      <p:pic>
        <p:nvPicPr>
          <p:cNvPr id="58" name="Grafik 57" descr="Aktualisieren von RTL">
            <a:extLst>
              <a:ext uri="{FF2B5EF4-FFF2-40B4-BE49-F238E27FC236}">
                <a16:creationId xmlns:a16="http://schemas.microsoft.com/office/drawing/2014/main" id="{687D4EAC-DFC8-4F81-B8C1-B4A2E6F8C8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318038">
            <a:off x="6505028" y="1090027"/>
            <a:ext cx="647677" cy="64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778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Breitbild</PresentationFormat>
  <Paragraphs>50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nclausen</dc:creator>
  <cp:lastModifiedBy>nclausen</cp:lastModifiedBy>
  <cp:revision>18</cp:revision>
  <dcterms:created xsi:type="dcterms:W3CDTF">2026-04-07T10:11:02Z</dcterms:created>
  <dcterms:modified xsi:type="dcterms:W3CDTF">2026-05-12T13:27:18Z</dcterms:modified>
</cp:coreProperties>
</file>